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23" autoAdjust="0"/>
  </p:normalViewPr>
  <p:slideViewPr>
    <p:cSldViewPr>
      <p:cViewPr>
        <p:scale>
          <a:sx n="76" d="100"/>
          <a:sy n="76" d="100"/>
        </p:scale>
        <p:origin x="-1194" y="8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7E313-0489-4AD5-AE1A-4A7DF5F75D39}" type="datetimeFigureOut">
              <a:rPr lang="en-US" smtClean="0"/>
              <a:t>10/30/2016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39132-B41C-4B20-B438-F5AC9B0E9931}" type="slidenum">
              <a:rPr lang="en-US" smtClean="0"/>
              <a:t>‹#›</a:t>
            </a:fld>
            <a:endParaRPr lang="en-US"/>
          </a:p>
        </p:txBody>
      </p:sp>
    </p:spTree>
    <p:extLst>
      <p:ext uri="{BB962C8B-B14F-4D97-AF65-F5344CB8AC3E}">
        <p14:creationId xmlns:p14="http://schemas.microsoft.com/office/powerpoint/2010/main" val="98165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Resilience has many dimensions.</a:t>
            </a:r>
            <a:r>
              <a:rPr lang="en-US" baseline="0" dirty="0" smtClean="0"/>
              <a:t> We can talk about the resilience of individuals, of households, of communities. This can be physical resilience, such as health; emotional resilience, and economic resilience. At household level, resilience can be seen as positive coping strategies when faced with challenges or shocks. It can also be food security, and resilient livelihoods which can adapt to changing economic situations. Resilient communities are those which have good social capital, and which can co-operate to address issues like climate change, disaster risk reduction and management of natural resources</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2</a:t>
            </a:fld>
            <a:endParaRPr lang="en-US"/>
          </a:p>
        </p:txBody>
      </p:sp>
    </p:spTree>
    <p:extLst>
      <p:ext uri="{BB962C8B-B14F-4D97-AF65-F5344CB8AC3E}">
        <p14:creationId xmlns:p14="http://schemas.microsoft.com/office/powerpoint/2010/main" val="1170857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Social protection should be an integral part of wider rural and urban development, not just the responsibility of one Ministry. Social protection can be a key component to enhance building resilience in other areas such as rural development, urban planning and Disaster Risk Reduction. We need to consider</a:t>
            </a:r>
            <a:r>
              <a:rPr lang="en-US" baseline="0" dirty="0" smtClean="0"/>
              <a:t> more integrated approaches to build resilience at all levels, in order to enable a strong, resilient next generation.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12</a:t>
            </a:fld>
            <a:endParaRPr lang="en-US"/>
          </a:p>
        </p:txBody>
      </p:sp>
    </p:spTree>
    <p:extLst>
      <p:ext uri="{BB962C8B-B14F-4D97-AF65-F5344CB8AC3E}">
        <p14:creationId xmlns:p14="http://schemas.microsoft.com/office/powerpoint/2010/main" val="266833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 this slide, let me talk about a nutrition</a:t>
            </a:r>
            <a:r>
              <a:rPr lang="en-US" baseline="0" dirty="0" smtClean="0"/>
              <a:t> focused social protection scheme for Pregnant Women and children under 2 in Chin state. It is one of the eight flagships of Myanmar National Social Protection Strategic Plan. Basically, it is to improve nutritional practices and outcomes of mothers and children in Chin state. As a long term impact, it can definitely increase the level of resilience of mothers and household and erosive coping strategies through the effective use of cash. This is the first state-level cash transfer program and the first two year will be donor funded and then government will take care of it after that.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13</a:t>
            </a:fld>
            <a:endParaRPr lang="en-US"/>
          </a:p>
        </p:txBody>
      </p:sp>
    </p:spTree>
    <p:extLst>
      <p:ext uri="{BB962C8B-B14F-4D97-AF65-F5344CB8AC3E}">
        <p14:creationId xmlns:p14="http://schemas.microsoft.com/office/powerpoint/2010/main" val="1944343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Definitely</a:t>
            </a:r>
            <a:r>
              <a:rPr lang="en-US" baseline="0" dirty="0" smtClean="0"/>
              <a:t>, it has multiple dimensional impacts on promoting resilience: as an immediate impact, more capacities on accessing health care, medium impact on nutritional outcome and as a long term impact in promoting resilience of life. If you look at the program, there are two different components of interventions: cash transfer and nutritional behavior change communication. Benefit will be 15000 MMK per month and it will be bi-monthly basis.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14</a:t>
            </a:fld>
            <a:endParaRPr lang="en-US"/>
          </a:p>
        </p:txBody>
      </p:sp>
    </p:spTree>
    <p:extLst>
      <p:ext uri="{BB962C8B-B14F-4D97-AF65-F5344CB8AC3E}">
        <p14:creationId xmlns:p14="http://schemas.microsoft.com/office/powerpoint/2010/main" val="282435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conclusion, basically resilience is about coping with change and in the changing environment of this age, changes are adverse, unexpected and it has multi-dimension. So this is very clear, that resilience should be built and promoted since the early part of life that is the first thousand days of life. Lets start with social protection.</a:t>
            </a:r>
          </a:p>
          <a:p>
            <a:endParaRPr lang="en-US" baseline="0" dirty="0" smtClean="0"/>
          </a:p>
          <a:p>
            <a:r>
              <a:rPr lang="en-US" baseline="0" dirty="0" smtClean="0"/>
              <a:t>Thank you.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15</a:t>
            </a:fld>
            <a:endParaRPr lang="en-US"/>
          </a:p>
        </p:txBody>
      </p:sp>
    </p:spTree>
    <p:extLst>
      <p:ext uri="{BB962C8B-B14F-4D97-AF65-F5344CB8AC3E}">
        <p14:creationId xmlns:p14="http://schemas.microsoft.com/office/powerpoint/2010/main" val="36764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from many international studies that improved</a:t>
            </a:r>
            <a:r>
              <a:rPr lang="en-US" baseline="0" dirty="0" smtClean="0"/>
              <a:t> nutrition in pregnancy and early childhood results in improved health in early childhood, improved academic performance in school age children, and in later life, children who had a good start in life tend to have higher incomes than children who suffered from poor nutrition in the first stage of life.</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3</a:t>
            </a:fld>
            <a:endParaRPr lang="en-US"/>
          </a:p>
        </p:txBody>
      </p:sp>
    </p:spTree>
    <p:extLst>
      <p:ext uri="{BB962C8B-B14F-4D97-AF65-F5344CB8AC3E}">
        <p14:creationId xmlns:p14="http://schemas.microsoft.com/office/powerpoint/2010/main" val="193943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shows the benefits: 10x more likely to overcome life-threatening childhood diseases; 4.6 times more likely to complete grades at school, and lather in life, have incomes which are 21% higher.</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4</a:t>
            </a:fld>
            <a:endParaRPr lang="en-US"/>
          </a:p>
        </p:txBody>
      </p:sp>
    </p:spTree>
    <p:extLst>
      <p:ext uri="{BB962C8B-B14F-4D97-AF65-F5344CB8AC3E}">
        <p14:creationId xmlns:p14="http://schemas.microsoft.com/office/powerpoint/2010/main" val="145954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research conducted by SPPRG, together with DRD, we can see that households with children are more likely to reported significant food shortages than households without children. The likelihood of food insecurity is even higher in households with young children, and even higher in households with more than 2 children aged under 5. This shows that young children are at risk of food insecurity.</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5</a:t>
            </a:fld>
            <a:endParaRPr lang="en-US"/>
          </a:p>
        </p:txBody>
      </p:sp>
    </p:spTree>
    <p:extLst>
      <p:ext uri="{BB962C8B-B14F-4D97-AF65-F5344CB8AC3E}">
        <p14:creationId xmlns:p14="http://schemas.microsoft.com/office/powerpoint/2010/main" val="406530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 at research data from rural households, we can also see that</a:t>
            </a:r>
            <a:r>
              <a:rPr lang="en-US" baseline="0" dirty="0" smtClean="0"/>
              <a:t> households with young children are more likely to get loans for consumption – meaning to buy food in cases of difficulty – which is ‘erosive’ coping strategy. Although this happens in other households without young children, the debt burden which results from this is much higher in households with young children, and even higher in households with more than 2 young children. What we can say is that household resilience in households with young children is lower. </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6</a:t>
            </a:fld>
            <a:endParaRPr lang="en-US"/>
          </a:p>
        </p:txBody>
      </p:sp>
    </p:spTree>
    <p:extLst>
      <p:ext uri="{BB962C8B-B14F-4D97-AF65-F5344CB8AC3E}">
        <p14:creationId xmlns:p14="http://schemas.microsoft.com/office/powerpoint/2010/main" val="183279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not all households with young children have low resilience. When we compare households with young children which have low resilience, and households with young children who have normal or higher resilience, the low-resilience households tend to be poorer, have lower incomes, be more reliant on casual labour for their income, and more reliant on non-agricultural livelihoods for their income.</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7</a:t>
            </a:fld>
            <a:endParaRPr lang="en-US"/>
          </a:p>
        </p:txBody>
      </p:sp>
    </p:spTree>
    <p:extLst>
      <p:ext uri="{BB962C8B-B14F-4D97-AF65-F5344CB8AC3E}">
        <p14:creationId xmlns:p14="http://schemas.microsoft.com/office/powerpoint/2010/main" val="353531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also see that</a:t>
            </a:r>
            <a:r>
              <a:rPr lang="en-US" baseline="0" dirty="0" smtClean="0"/>
              <a:t> resilience levels are lower in female-headed households, and households with persons with disabilities, and also, food insecurity levels are higher in female-headed and PwD households.</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8</a:t>
            </a:fld>
            <a:endParaRPr lang="en-US"/>
          </a:p>
        </p:txBody>
      </p:sp>
    </p:spTree>
    <p:extLst>
      <p:ext uri="{BB962C8B-B14F-4D97-AF65-F5344CB8AC3E}">
        <p14:creationId xmlns:p14="http://schemas.microsoft.com/office/powerpoint/2010/main" val="2986852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can give some examples of social protection, such as cash transfers for mother &amp; child, assistance to PwDs</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9</a:t>
            </a:fld>
            <a:endParaRPr lang="en-US"/>
          </a:p>
        </p:txBody>
      </p:sp>
    </p:spTree>
    <p:extLst>
      <p:ext uri="{BB962C8B-B14F-4D97-AF65-F5344CB8AC3E}">
        <p14:creationId xmlns:p14="http://schemas.microsoft.com/office/powerpoint/2010/main" val="160841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protection takes many forms: formal social protection, which can be cash transfers, social assistance,</a:t>
            </a:r>
            <a:r>
              <a:rPr lang="en-US" baseline="0" dirty="0" smtClean="0"/>
              <a:t> or contributory systems like social security. However, in Myanmar, there is also a strong tradition of community based social protection, which can also have a positive impact on promoting resilience. In 2014, the Myanmar Government approved the National Social Protection Strategic Plan, which includes a range of flagship programmes designed to address vulnerabilities and improve resilience</a:t>
            </a:r>
            <a:endParaRPr lang="en-US" dirty="0"/>
          </a:p>
        </p:txBody>
      </p:sp>
      <p:sp>
        <p:nvSpPr>
          <p:cNvPr id="4" name="Slide Number Placeholder 3"/>
          <p:cNvSpPr>
            <a:spLocks noGrp="1"/>
          </p:cNvSpPr>
          <p:nvPr>
            <p:ph type="sldNum" sz="quarter" idx="10"/>
          </p:nvPr>
        </p:nvSpPr>
        <p:spPr/>
        <p:txBody>
          <a:bodyPr/>
          <a:lstStyle/>
          <a:p>
            <a:fld id="{73939132-B41C-4B20-B438-F5AC9B0E9931}" type="slidenum">
              <a:rPr lang="en-US" smtClean="0"/>
              <a:t>10</a:t>
            </a:fld>
            <a:endParaRPr lang="en-US"/>
          </a:p>
        </p:txBody>
      </p:sp>
    </p:spTree>
    <p:extLst>
      <p:ext uri="{BB962C8B-B14F-4D97-AF65-F5344CB8AC3E}">
        <p14:creationId xmlns:p14="http://schemas.microsoft.com/office/powerpoint/2010/main" val="112352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CEDAC09-E9E2-4910-AD39-88114D264B6A}" type="datetimeFigureOut">
              <a:rPr lang="en-US" smtClean="0"/>
              <a:t>10/30/2016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09FC906-01E9-448E-9A23-4F28CD7459B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EDAC09-E9E2-4910-AD39-88114D264B6A}"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C906-01E9-448E-9A23-4F28CD7459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09FC906-01E9-448E-9A23-4F28CD7459B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EDAC09-E9E2-4910-AD39-88114D264B6A}"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CEDAC09-E9E2-4910-AD39-88114D264B6A}"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09FC906-01E9-448E-9A23-4F28CD7459B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CEDAC09-E9E2-4910-AD39-88114D264B6A}" type="datetimeFigureOut">
              <a:rPr lang="en-US" smtClean="0"/>
              <a:t>10/30/2016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09FC906-01E9-448E-9A23-4F28CD7459B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CEDAC09-E9E2-4910-AD39-88114D264B6A}"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C906-01E9-448E-9A23-4F28CD7459B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CEDAC09-E9E2-4910-AD39-88114D264B6A}" type="datetimeFigureOut">
              <a:rPr lang="en-US" smtClean="0"/>
              <a:t>10/30/2016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09FC906-01E9-448E-9A23-4F28CD7459B8}"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CEDAC09-E9E2-4910-AD39-88114D264B6A}"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09FC906-01E9-448E-9A23-4F28CD7459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CEDAC09-E9E2-4910-AD39-88114D264B6A}"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09FC906-01E9-448E-9A23-4F28CD7459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09FC906-01E9-448E-9A23-4F28CD7459B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CEDAC09-E9E2-4910-AD39-88114D264B6A}" type="datetimeFigureOut">
              <a:rPr lang="en-US" smtClean="0"/>
              <a:t>10/30/2016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09FC906-01E9-448E-9A23-4F28CD7459B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CEDAC09-E9E2-4910-AD39-88114D264B6A}" type="datetimeFigureOut">
              <a:rPr lang="en-US" smtClean="0"/>
              <a:t>10/30/2016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CEDAC09-E9E2-4910-AD39-88114D264B6A}" type="datetimeFigureOut">
              <a:rPr lang="en-US" smtClean="0"/>
              <a:t>10/30/2016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09FC906-01E9-448E-9A23-4F28CD7459B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Dr. San </a:t>
            </a:r>
            <a:r>
              <a:rPr lang="en-US" dirty="0" err="1" smtClean="0"/>
              <a:t>San</a:t>
            </a:r>
            <a:r>
              <a:rPr lang="en-US" dirty="0" smtClean="0"/>
              <a:t> Aye</a:t>
            </a:r>
          </a:p>
          <a:p>
            <a:r>
              <a:rPr lang="en-US" dirty="0" smtClean="0"/>
              <a:t>Deputy Director General, Department of Social Welfare</a:t>
            </a:r>
            <a:endParaRPr lang="en-US" dirty="0"/>
          </a:p>
        </p:txBody>
      </p:sp>
      <p:sp>
        <p:nvSpPr>
          <p:cNvPr id="2" name="Title 1"/>
          <p:cNvSpPr>
            <a:spLocks noGrp="1"/>
          </p:cNvSpPr>
          <p:nvPr>
            <p:ph type="ctrTitle"/>
          </p:nvPr>
        </p:nvSpPr>
        <p:spPr/>
        <p:txBody>
          <a:bodyPr/>
          <a:lstStyle/>
          <a:p>
            <a:r>
              <a:rPr lang="en-US" dirty="0" smtClean="0"/>
              <a:t>Social Protection, Nutrition and Resilience</a:t>
            </a:r>
            <a:endParaRPr lang="en-US" dirty="0"/>
          </a:p>
        </p:txBody>
      </p:sp>
    </p:spTree>
    <p:extLst>
      <p:ext uri="{BB962C8B-B14F-4D97-AF65-F5344CB8AC3E}">
        <p14:creationId xmlns:p14="http://schemas.microsoft.com/office/powerpoint/2010/main" val="2790230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social protection</a:t>
            </a:r>
            <a:endParaRPr lang="en-US" dirty="0"/>
          </a:p>
        </p:txBody>
      </p:sp>
      <p:sp>
        <p:nvSpPr>
          <p:cNvPr id="3" name="Content Placeholder 2"/>
          <p:cNvSpPr>
            <a:spLocks noGrp="1"/>
          </p:cNvSpPr>
          <p:nvPr>
            <p:ph sz="quarter" idx="1"/>
          </p:nvPr>
        </p:nvSpPr>
        <p:spPr/>
        <p:txBody>
          <a:bodyPr/>
          <a:lstStyle/>
          <a:p>
            <a:r>
              <a:rPr lang="en-US" dirty="0" smtClean="0"/>
              <a:t>Formal Social Protection: cash transfers, assistance, social security</a:t>
            </a:r>
          </a:p>
          <a:p>
            <a:r>
              <a:rPr lang="en-US" dirty="0" smtClean="0"/>
              <a:t>Non-formal social protection: provided by communities</a:t>
            </a:r>
          </a:p>
          <a:p>
            <a:endParaRPr lang="en-US" dirty="0"/>
          </a:p>
        </p:txBody>
      </p:sp>
    </p:spTree>
    <p:extLst>
      <p:ext uri="{BB962C8B-B14F-4D97-AF65-F5344CB8AC3E}">
        <p14:creationId xmlns:p14="http://schemas.microsoft.com/office/powerpoint/2010/main" val="318265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166813"/>
            <a:ext cx="8151813"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56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Protection for all, and by all</a:t>
            </a:r>
            <a:endParaRPr lang="en-US" dirty="0"/>
          </a:p>
        </p:txBody>
      </p:sp>
      <p:sp>
        <p:nvSpPr>
          <p:cNvPr id="3" name="Content Placeholder 2"/>
          <p:cNvSpPr>
            <a:spLocks noGrp="1"/>
          </p:cNvSpPr>
          <p:nvPr>
            <p:ph sz="quarter" idx="1"/>
          </p:nvPr>
        </p:nvSpPr>
        <p:spPr/>
        <p:txBody>
          <a:bodyPr/>
          <a:lstStyle/>
          <a:p>
            <a:r>
              <a:rPr lang="en-US" dirty="0" smtClean="0"/>
              <a:t>Social protection should be an integral part of wider rural and urban development</a:t>
            </a:r>
          </a:p>
          <a:p>
            <a:r>
              <a:rPr lang="en-US" dirty="0" smtClean="0"/>
              <a:t>Not just the responsibility of one Ministry</a:t>
            </a:r>
          </a:p>
          <a:p>
            <a:r>
              <a:rPr lang="en-US" dirty="0" smtClean="0"/>
              <a:t>Social protection can be a key component to enhance building resilience in other areas such as rural development, urban planning and Disaster Risk Reduction</a:t>
            </a:r>
          </a:p>
          <a:p>
            <a:endParaRPr lang="en-US" dirty="0"/>
          </a:p>
        </p:txBody>
      </p:sp>
    </p:spTree>
    <p:extLst>
      <p:ext uri="{BB962C8B-B14F-4D97-AF65-F5344CB8AC3E}">
        <p14:creationId xmlns:p14="http://schemas.microsoft.com/office/powerpoint/2010/main" val="172310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MCCT-Chin: A Tool for Promoting Resilience </a:t>
            </a:r>
            <a:endParaRPr lang="en-US" sz="3600" dirty="0"/>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dirty="0" smtClean="0"/>
              <a:t>Nutrition focused SP for pregnant mothers and children under 2 in Chin state</a:t>
            </a:r>
          </a:p>
          <a:p>
            <a:pPr>
              <a:buFont typeface="Wingdings" pitchFamily="2" charset="2"/>
              <a:buChar char="§"/>
            </a:pPr>
            <a:r>
              <a:rPr lang="en-US" dirty="0"/>
              <a:t>Objective: Improved nutritional practices and outcomes for mothers and </a:t>
            </a:r>
            <a:r>
              <a:rPr lang="en-US" dirty="0" smtClean="0"/>
              <a:t>children</a:t>
            </a:r>
          </a:p>
          <a:p>
            <a:pPr>
              <a:buFont typeface="Wingdings" pitchFamily="2" charset="2"/>
              <a:buChar char="§"/>
            </a:pPr>
            <a:r>
              <a:rPr lang="en-US" dirty="0" smtClean="0"/>
              <a:t>First government led state-level Cash Transfer program </a:t>
            </a:r>
          </a:p>
          <a:p>
            <a:pPr>
              <a:buFont typeface="Wingdings" pitchFamily="2" charset="2"/>
              <a:buChar char="§"/>
            </a:pPr>
            <a:r>
              <a:rPr lang="en-US" dirty="0" smtClean="0"/>
              <a:t>First two years with donor funded and then government hand over</a:t>
            </a:r>
          </a:p>
        </p:txBody>
      </p:sp>
    </p:spTree>
    <p:extLst>
      <p:ext uri="{BB962C8B-B14F-4D97-AF65-F5344CB8AC3E}">
        <p14:creationId xmlns:p14="http://schemas.microsoft.com/office/powerpoint/2010/main" val="317021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MCCT-Chin: A Tool for Promoting Resilience </a:t>
            </a:r>
            <a:r>
              <a:rPr lang="en-US" sz="3200" dirty="0" smtClean="0"/>
              <a:t>-2</a:t>
            </a:r>
            <a:endParaRPr lang="en-US" sz="3200" dirty="0"/>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sz="2800" dirty="0"/>
              <a:t>Promote resilience of life through the first 1000 days of life (with immediate impact on accessing health care, medium term impact on nutrition, and long term impact on promoting resilience of life) </a:t>
            </a:r>
          </a:p>
          <a:p>
            <a:pPr>
              <a:buFont typeface="Wingdings" pitchFamily="2" charset="2"/>
              <a:buChar char="§"/>
            </a:pPr>
            <a:r>
              <a:rPr lang="en-US" sz="2800" dirty="0" smtClean="0"/>
              <a:t>Two program components (Cash transfer and Nutritional Behavior Change Communication) </a:t>
            </a:r>
          </a:p>
          <a:p>
            <a:pPr>
              <a:buFont typeface="Wingdings" pitchFamily="2" charset="2"/>
              <a:buChar char="§"/>
            </a:pPr>
            <a:r>
              <a:rPr lang="en-US" sz="2800" dirty="0" smtClean="0"/>
              <a:t>15000 MMK per month per mother bi-monthly basis </a:t>
            </a:r>
          </a:p>
          <a:p>
            <a:pPr>
              <a:buFont typeface="Wingdings" pitchFamily="2" charset="2"/>
              <a:buChar char="§"/>
            </a:pPr>
            <a:endParaRPr lang="en-US" sz="2800" dirty="0"/>
          </a:p>
        </p:txBody>
      </p:sp>
    </p:spTree>
    <p:extLst>
      <p:ext uri="{BB962C8B-B14F-4D97-AF65-F5344CB8AC3E}">
        <p14:creationId xmlns:p14="http://schemas.microsoft.com/office/powerpoint/2010/main" val="137583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pPr>
              <a:buFont typeface="Wingdings" pitchFamily="2" charset="2"/>
              <a:buChar char="§"/>
            </a:pPr>
            <a:r>
              <a:rPr lang="en-US" dirty="0" smtClean="0"/>
              <a:t>Resilience: to cope with change.</a:t>
            </a:r>
          </a:p>
          <a:p>
            <a:pPr>
              <a:buFont typeface="Wingdings" pitchFamily="2" charset="2"/>
              <a:buChar char="§"/>
            </a:pPr>
            <a:r>
              <a:rPr lang="en-US" dirty="0" smtClean="0"/>
              <a:t>Changes are adverse, unexpected, and multi-dimensional nowadays. </a:t>
            </a:r>
          </a:p>
          <a:p>
            <a:pPr>
              <a:buFont typeface="Wingdings" pitchFamily="2" charset="2"/>
              <a:buChar char="§"/>
            </a:pPr>
            <a:r>
              <a:rPr lang="en-US" dirty="0" smtClean="0"/>
              <a:t>Resilience should be built since the early part of life: first thousand days. </a:t>
            </a:r>
            <a:endParaRPr lang="en-US" dirty="0"/>
          </a:p>
        </p:txBody>
      </p:sp>
    </p:spTree>
    <p:extLst>
      <p:ext uri="{BB962C8B-B14F-4D97-AF65-F5344CB8AC3E}">
        <p14:creationId xmlns:p14="http://schemas.microsoft.com/office/powerpoint/2010/main" val="1676813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a:t>
            </a:r>
            <a:endParaRPr lang="en-US" dirty="0"/>
          </a:p>
        </p:txBody>
      </p:sp>
      <p:sp>
        <p:nvSpPr>
          <p:cNvPr id="3" name="Content Placeholder 2"/>
          <p:cNvSpPr>
            <a:spLocks noGrp="1"/>
          </p:cNvSpPr>
          <p:nvPr>
            <p:ph sz="quarter" idx="1"/>
          </p:nvPr>
        </p:nvSpPr>
        <p:spPr/>
        <p:txBody>
          <a:bodyPr/>
          <a:lstStyle/>
          <a:p>
            <a:r>
              <a:rPr lang="en-US" dirty="0" smtClean="0"/>
              <a:t>Resilience of individuals: physical, emotional, economic</a:t>
            </a:r>
          </a:p>
          <a:p>
            <a:r>
              <a:rPr lang="en-US" dirty="0" smtClean="0"/>
              <a:t>Resilience of households: coping strategy, food security, livelihoods</a:t>
            </a:r>
          </a:p>
          <a:p>
            <a:r>
              <a:rPr lang="en-US" dirty="0" smtClean="0"/>
              <a:t>Resilience of communities: co-operation, natural resource management</a:t>
            </a:r>
            <a:endParaRPr lang="en-US" dirty="0"/>
          </a:p>
        </p:txBody>
      </p:sp>
    </p:spTree>
    <p:extLst>
      <p:ext uri="{BB962C8B-B14F-4D97-AF65-F5344CB8AC3E}">
        <p14:creationId xmlns:p14="http://schemas.microsoft.com/office/powerpoint/2010/main" val="368112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future resilience</a:t>
            </a:r>
            <a:endParaRPr lang="en-US" dirty="0"/>
          </a:p>
        </p:txBody>
      </p:sp>
      <p:sp>
        <p:nvSpPr>
          <p:cNvPr id="3" name="Content Placeholder 2"/>
          <p:cNvSpPr>
            <a:spLocks noGrp="1"/>
          </p:cNvSpPr>
          <p:nvPr>
            <p:ph sz="quarter" idx="1"/>
          </p:nvPr>
        </p:nvSpPr>
        <p:spPr/>
        <p:txBody>
          <a:bodyPr/>
          <a:lstStyle/>
          <a:p>
            <a:pPr marL="0" indent="0">
              <a:buNone/>
            </a:pPr>
            <a:r>
              <a:rPr lang="en-US" dirty="0" smtClean="0"/>
              <a:t>Improved nutrition and food security during first 1,000 days results in:</a:t>
            </a:r>
          </a:p>
          <a:p>
            <a:pPr>
              <a:buFont typeface="Arial" charset="0"/>
              <a:buChar char="•"/>
            </a:pPr>
            <a:r>
              <a:rPr lang="en-US" dirty="0" smtClean="0"/>
              <a:t>Improved health in early childhood</a:t>
            </a:r>
          </a:p>
          <a:p>
            <a:pPr>
              <a:buFont typeface="Arial" charset="0"/>
              <a:buChar char="•"/>
            </a:pPr>
            <a:r>
              <a:rPr lang="en-US" dirty="0" smtClean="0"/>
              <a:t>Improved academic performance at school age</a:t>
            </a:r>
          </a:p>
          <a:p>
            <a:pPr>
              <a:buFont typeface="Arial" charset="0"/>
              <a:buChar char="•"/>
            </a:pPr>
            <a:r>
              <a:rPr lang="en-US" dirty="0" smtClean="0"/>
              <a:t>Higher wages in adulthood</a:t>
            </a:r>
          </a:p>
          <a:p>
            <a:pPr>
              <a:buFont typeface="Arial" charset="0"/>
              <a:buChar char="•"/>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94510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1691"/>
            <a:ext cx="8839200" cy="684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08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Food security in households with children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79762317"/>
              </p:ext>
            </p:extLst>
          </p:nvPr>
        </p:nvGraphicFramePr>
        <p:xfrm>
          <a:off x="990600" y="2133601"/>
          <a:ext cx="6781800" cy="2438401"/>
        </p:xfrm>
        <a:graphic>
          <a:graphicData uri="http://schemas.openxmlformats.org/drawingml/2006/table">
            <a:tbl>
              <a:tblPr>
                <a:tableStyleId>{5C22544A-7EE6-4342-B048-85BDC9FD1C3A}</a:tableStyleId>
              </a:tblPr>
              <a:tblGrid>
                <a:gridCol w="2674649"/>
                <a:gridCol w="4107151"/>
              </a:tblGrid>
              <a:tr h="495371">
                <a:tc>
                  <a:txBody>
                    <a:bodyPr/>
                    <a:lstStyle/>
                    <a:p>
                      <a:pPr algn="ctr" fontAlgn="t"/>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b="0" i="0" u="none" strike="noStrike" dirty="0" smtClean="0">
                          <a:solidFill>
                            <a:srgbClr val="000000"/>
                          </a:solidFill>
                          <a:effectLst/>
                          <a:latin typeface="Arial"/>
                        </a:rPr>
                        <a:t>%</a:t>
                      </a:r>
                      <a:r>
                        <a:rPr lang="en-US" sz="1800" b="0" i="0" u="none" strike="noStrike" baseline="0" dirty="0" smtClean="0">
                          <a:solidFill>
                            <a:srgbClr val="000000"/>
                          </a:solidFill>
                          <a:effectLst/>
                          <a:latin typeface="Arial"/>
                        </a:rPr>
                        <a:t> reporting significant shortage</a:t>
                      </a:r>
                      <a:endParaRPr lang="en-US" sz="1800" b="0" i="0" u="none" strike="noStrike" dirty="0">
                        <a:solidFill>
                          <a:srgbClr val="000000"/>
                        </a:solidFill>
                        <a:effectLst/>
                        <a:latin typeface="Arial"/>
                      </a:endParaRPr>
                    </a:p>
                  </a:txBody>
                  <a:tcPr marL="9525" marR="9525" marT="9525" marB="0" anchor="ctr"/>
                </a:tc>
              </a:tr>
              <a:tr h="495371">
                <a:tc>
                  <a:txBody>
                    <a:bodyPr/>
                    <a:lstStyle/>
                    <a:p>
                      <a:pPr algn="ctr" fontAlgn="t"/>
                      <a:r>
                        <a:rPr lang="en-US" sz="1800" u="none" strike="noStrike" dirty="0">
                          <a:effectLst/>
                        </a:rPr>
                        <a:t>No </a:t>
                      </a:r>
                      <a:r>
                        <a:rPr lang="en-US" sz="1800" u="none" strike="noStrike" dirty="0" smtClean="0">
                          <a:effectLst/>
                        </a:rPr>
                        <a:t>child</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u="none" strike="noStrike" dirty="0" smtClean="0">
                          <a:effectLst/>
                        </a:rPr>
                        <a:t>2%</a:t>
                      </a:r>
                      <a:endParaRPr lang="en-US" sz="1800" b="0" i="0" u="none" strike="noStrike" dirty="0">
                        <a:solidFill>
                          <a:srgbClr val="000000"/>
                        </a:solidFill>
                        <a:effectLst/>
                        <a:latin typeface="Arial"/>
                      </a:endParaRPr>
                    </a:p>
                  </a:txBody>
                  <a:tcPr marL="9525" marR="9525" marT="9525" marB="0" anchor="ctr"/>
                </a:tc>
              </a:tr>
              <a:tr h="482553">
                <a:tc>
                  <a:txBody>
                    <a:bodyPr/>
                    <a:lstStyle/>
                    <a:p>
                      <a:pPr algn="ctr" fontAlgn="t"/>
                      <a:r>
                        <a:rPr lang="en-US" sz="1800" b="0" i="0" u="none" strike="noStrike" dirty="0" smtClean="0">
                          <a:solidFill>
                            <a:schemeClr val="dk1"/>
                          </a:solidFill>
                          <a:effectLst/>
                          <a:latin typeface="+mn-lt"/>
                        </a:rPr>
                        <a:t>1-2</a:t>
                      </a:r>
                      <a:r>
                        <a:rPr lang="en-US" sz="1800" b="0" i="0" u="none" strike="noStrike" baseline="0" dirty="0" smtClean="0">
                          <a:solidFill>
                            <a:schemeClr val="dk1"/>
                          </a:solidFill>
                          <a:effectLst/>
                          <a:latin typeface="+mn-lt"/>
                        </a:rPr>
                        <a:t> children</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u="none" strike="noStrike" dirty="0" smtClean="0">
                          <a:effectLst/>
                        </a:rPr>
                        <a:t>2%</a:t>
                      </a:r>
                      <a:endParaRPr lang="en-US" sz="1800" b="0" i="0" u="none" strike="noStrike" dirty="0">
                        <a:solidFill>
                          <a:srgbClr val="000000"/>
                        </a:solidFill>
                        <a:effectLst/>
                        <a:latin typeface="Arial"/>
                      </a:endParaRPr>
                    </a:p>
                  </a:txBody>
                  <a:tcPr marL="9525" marR="9525" marT="9525" marB="0" anchor="ctr"/>
                </a:tc>
              </a:tr>
              <a:tr h="482553">
                <a:tc>
                  <a:txBody>
                    <a:bodyPr/>
                    <a:lstStyle/>
                    <a:p>
                      <a:pPr algn="ctr" fontAlgn="t"/>
                      <a:r>
                        <a:rPr lang="en-US" sz="1800" b="0" i="0" u="none" strike="noStrike" dirty="0" smtClean="0">
                          <a:solidFill>
                            <a:schemeClr val="dk1"/>
                          </a:solidFill>
                          <a:effectLst/>
                          <a:latin typeface="+mn-lt"/>
                        </a:rPr>
                        <a:t>1-2</a:t>
                      </a:r>
                      <a:r>
                        <a:rPr lang="en-US" sz="1800" b="0" i="0" u="none" strike="noStrike" baseline="0" dirty="0" smtClean="0">
                          <a:solidFill>
                            <a:schemeClr val="dk1"/>
                          </a:solidFill>
                          <a:effectLst/>
                          <a:latin typeface="+mn-lt"/>
                        </a:rPr>
                        <a:t> young children (&lt;5)</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u="none" strike="noStrike" dirty="0" smtClean="0">
                          <a:effectLst/>
                        </a:rPr>
                        <a:t>3%</a:t>
                      </a:r>
                      <a:endParaRPr lang="en-US" sz="1800" b="0" i="0" u="none" strike="noStrike" dirty="0">
                        <a:solidFill>
                          <a:srgbClr val="000000"/>
                        </a:solidFill>
                        <a:effectLst/>
                        <a:latin typeface="Arial"/>
                      </a:endParaRPr>
                    </a:p>
                  </a:txBody>
                  <a:tcPr marL="9525" marR="9525" marT="9525" marB="0" anchor="ctr"/>
                </a:tc>
              </a:tr>
              <a:tr h="482553">
                <a:tc>
                  <a:txBody>
                    <a:bodyPr/>
                    <a:lstStyle/>
                    <a:p>
                      <a:pPr algn="ctr" fontAlgn="t"/>
                      <a:r>
                        <a:rPr lang="en-US" sz="1800" b="0" i="0" u="none" strike="noStrike" dirty="0" smtClean="0">
                          <a:solidFill>
                            <a:srgbClr val="000000"/>
                          </a:solidFill>
                          <a:effectLst/>
                          <a:latin typeface="Arial"/>
                        </a:rPr>
                        <a:t>&gt; 2 young children</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b="0" i="0" u="none" strike="noStrike" dirty="0" smtClean="0">
                          <a:solidFill>
                            <a:srgbClr val="000000"/>
                          </a:solidFill>
                          <a:effectLst/>
                          <a:latin typeface="Arial"/>
                        </a:rPr>
                        <a:t>5%</a:t>
                      </a:r>
                      <a:endParaRPr lang="en-US" sz="18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266492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Resilience in Households with children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55721287"/>
              </p:ext>
            </p:extLst>
          </p:nvPr>
        </p:nvGraphicFramePr>
        <p:xfrm>
          <a:off x="990600" y="2133600"/>
          <a:ext cx="7620000" cy="2945009"/>
        </p:xfrm>
        <a:graphic>
          <a:graphicData uri="http://schemas.openxmlformats.org/drawingml/2006/table">
            <a:tbl>
              <a:tblPr>
                <a:tableStyleId>{5C22544A-7EE6-4342-B048-85BDC9FD1C3A}</a:tableStyleId>
              </a:tblPr>
              <a:tblGrid>
                <a:gridCol w="1897573"/>
                <a:gridCol w="2913884"/>
                <a:gridCol w="2808543"/>
              </a:tblGrid>
              <a:tr h="598291">
                <a:tc>
                  <a:txBody>
                    <a:bodyPr/>
                    <a:lstStyle/>
                    <a:p>
                      <a:pPr algn="ctr" fontAlgn="t"/>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b="0" i="0" u="none" strike="noStrike" dirty="0" smtClean="0">
                          <a:solidFill>
                            <a:srgbClr val="000000"/>
                          </a:solidFill>
                          <a:effectLst/>
                          <a:latin typeface="Arial"/>
                        </a:rPr>
                        <a:t>Loan for consumption</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b="0" i="0" u="none" strike="noStrike" dirty="0" smtClean="0">
                          <a:solidFill>
                            <a:srgbClr val="000000"/>
                          </a:solidFill>
                          <a:effectLst/>
                          <a:latin typeface="Arial"/>
                        </a:rPr>
                        <a:t>Consumption loan amount as % of annual income</a:t>
                      </a:r>
                      <a:endParaRPr lang="en-US" sz="1800" b="0" i="0" u="none" strike="noStrike" dirty="0">
                        <a:solidFill>
                          <a:srgbClr val="000000"/>
                        </a:solidFill>
                        <a:effectLst/>
                        <a:latin typeface="Arial"/>
                      </a:endParaRPr>
                    </a:p>
                  </a:txBody>
                  <a:tcPr marL="9525" marR="9525" marT="9525" marB="0" anchor="ctr"/>
                </a:tc>
              </a:tr>
              <a:tr h="598291">
                <a:tc>
                  <a:txBody>
                    <a:bodyPr/>
                    <a:lstStyle/>
                    <a:p>
                      <a:pPr algn="ctr" fontAlgn="t"/>
                      <a:r>
                        <a:rPr lang="en-US" sz="1800" u="none" strike="noStrike" dirty="0">
                          <a:effectLst/>
                        </a:rPr>
                        <a:t>No young child</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u="none" strike="noStrike" dirty="0">
                          <a:effectLst/>
                        </a:rPr>
                        <a:t>14.7%</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a:effectLst/>
                        </a:rPr>
                        <a:t>60.0%</a:t>
                      </a:r>
                      <a:endParaRPr lang="en-US" sz="1800" b="0" i="0" u="none" strike="noStrike">
                        <a:solidFill>
                          <a:srgbClr val="000000"/>
                        </a:solidFill>
                        <a:effectLst/>
                        <a:latin typeface="Arial"/>
                      </a:endParaRPr>
                    </a:p>
                  </a:txBody>
                  <a:tcPr marL="9525" marR="9525" marT="9525" marB="0" anchor="ctr"/>
                </a:tc>
              </a:tr>
              <a:tr h="582809">
                <a:tc>
                  <a:txBody>
                    <a:bodyPr/>
                    <a:lstStyle/>
                    <a:p>
                      <a:pPr algn="ctr" fontAlgn="t"/>
                      <a:r>
                        <a:rPr lang="en-US" sz="1800" u="none" strike="noStrike">
                          <a:effectLst/>
                        </a:rPr>
                        <a:t>Young child</a:t>
                      </a:r>
                      <a:endParaRPr lang="en-US" sz="1800" b="0" i="0" u="none" strike="noStrike">
                        <a:solidFill>
                          <a:srgbClr val="000000"/>
                        </a:solidFill>
                        <a:effectLst/>
                        <a:latin typeface="Arial"/>
                      </a:endParaRPr>
                    </a:p>
                  </a:txBody>
                  <a:tcPr marL="9525" marR="9525" marT="9525" marB="0"/>
                </a:tc>
                <a:tc>
                  <a:txBody>
                    <a:bodyPr/>
                    <a:lstStyle/>
                    <a:p>
                      <a:pPr algn="ctr" fontAlgn="ctr"/>
                      <a:r>
                        <a:rPr lang="en-US" sz="1800" u="none" strike="noStrike" dirty="0">
                          <a:effectLst/>
                        </a:rPr>
                        <a:t>18.5%</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dirty="0">
                          <a:effectLst/>
                        </a:rPr>
                        <a:t>68.0%</a:t>
                      </a:r>
                      <a:endParaRPr lang="en-US" sz="1800" b="0" i="0" u="none" strike="noStrike" dirty="0">
                        <a:solidFill>
                          <a:srgbClr val="000000"/>
                        </a:solidFill>
                        <a:effectLst/>
                        <a:latin typeface="Arial"/>
                      </a:endParaRPr>
                    </a:p>
                  </a:txBody>
                  <a:tcPr marL="9525" marR="9525" marT="9525" marB="0" anchor="ctr"/>
                </a:tc>
              </a:tr>
              <a:tr h="582809">
                <a:tc>
                  <a:txBody>
                    <a:bodyPr/>
                    <a:lstStyle/>
                    <a:p>
                      <a:pPr algn="ctr" fontAlgn="t"/>
                      <a:r>
                        <a:rPr lang="en-US" sz="1800" b="0" i="0" u="none" strike="noStrike" dirty="0" smtClean="0">
                          <a:solidFill>
                            <a:srgbClr val="000000"/>
                          </a:solidFill>
                          <a:effectLst/>
                          <a:latin typeface="Arial"/>
                        </a:rPr>
                        <a:t>&gt;2 young children</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b="0" i="0" u="none" strike="noStrike" dirty="0" smtClean="0">
                          <a:solidFill>
                            <a:srgbClr val="000000"/>
                          </a:solidFill>
                          <a:effectLst/>
                          <a:latin typeface="Arial"/>
                        </a:rPr>
                        <a:t>16%</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b="0" i="0" u="none" strike="noStrike" dirty="0" smtClean="0">
                          <a:solidFill>
                            <a:srgbClr val="000000"/>
                          </a:solidFill>
                          <a:effectLst/>
                          <a:latin typeface="Arial"/>
                        </a:rPr>
                        <a:t>81%</a:t>
                      </a:r>
                      <a:endParaRPr lang="en-US" sz="1800" b="0" i="0" u="none" strike="noStrike" dirty="0">
                        <a:solidFill>
                          <a:srgbClr val="000000"/>
                        </a:solidFill>
                        <a:effectLst/>
                        <a:latin typeface="Arial"/>
                      </a:endParaRPr>
                    </a:p>
                  </a:txBody>
                  <a:tcPr marL="9525" marR="9525" marT="9525" marB="0" anchor="ctr"/>
                </a:tc>
              </a:tr>
              <a:tr h="582809">
                <a:tc>
                  <a:txBody>
                    <a:bodyPr/>
                    <a:lstStyle/>
                    <a:p>
                      <a:pPr algn="ctr" fontAlgn="t"/>
                      <a:r>
                        <a:rPr lang="en-US" sz="1800" u="none" strike="noStrike">
                          <a:effectLst/>
                        </a:rPr>
                        <a:t>ALL</a:t>
                      </a:r>
                      <a:endParaRPr lang="en-US" sz="1800" b="0" i="0" u="none" strike="noStrike">
                        <a:solidFill>
                          <a:srgbClr val="000000"/>
                        </a:solidFill>
                        <a:effectLst/>
                        <a:latin typeface="Arial"/>
                      </a:endParaRPr>
                    </a:p>
                  </a:txBody>
                  <a:tcPr marL="9525" marR="9525" marT="9525" marB="0"/>
                </a:tc>
                <a:tc>
                  <a:txBody>
                    <a:bodyPr/>
                    <a:lstStyle/>
                    <a:p>
                      <a:pPr algn="ctr" fontAlgn="ctr"/>
                      <a:r>
                        <a:rPr lang="en-US" sz="1800" u="none" strike="noStrike">
                          <a:effectLst/>
                        </a:rPr>
                        <a:t>15.6%</a:t>
                      </a:r>
                      <a:endParaRPr lang="en-US" sz="1800" b="0" i="0" u="none" strike="noStrike">
                        <a:solidFill>
                          <a:srgbClr val="000000"/>
                        </a:solidFill>
                        <a:effectLst/>
                        <a:latin typeface="Arial"/>
                      </a:endParaRPr>
                    </a:p>
                  </a:txBody>
                  <a:tcPr marL="9525" marR="9525" marT="9525" marB="0" anchor="ctr"/>
                </a:tc>
                <a:tc>
                  <a:txBody>
                    <a:bodyPr/>
                    <a:lstStyle/>
                    <a:p>
                      <a:pPr algn="ctr" fontAlgn="ctr"/>
                      <a:r>
                        <a:rPr lang="en-US" sz="1800" u="none" strike="noStrike" dirty="0">
                          <a:effectLst/>
                        </a:rPr>
                        <a:t>62.0%</a:t>
                      </a:r>
                      <a:endParaRPr lang="en-US" sz="18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2523549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Resilience in Households with young children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25116829"/>
              </p:ext>
            </p:extLst>
          </p:nvPr>
        </p:nvGraphicFramePr>
        <p:xfrm>
          <a:off x="533401" y="2133600"/>
          <a:ext cx="8077200" cy="2945009"/>
        </p:xfrm>
        <a:graphic>
          <a:graphicData uri="http://schemas.openxmlformats.org/drawingml/2006/table">
            <a:tbl>
              <a:tblPr>
                <a:tableStyleId>{5C22544A-7EE6-4342-B048-85BDC9FD1C3A}</a:tableStyleId>
              </a:tblPr>
              <a:tblGrid>
                <a:gridCol w="2354773"/>
                <a:gridCol w="2913884"/>
                <a:gridCol w="2808543"/>
              </a:tblGrid>
              <a:tr h="598291">
                <a:tc>
                  <a:txBody>
                    <a:bodyPr/>
                    <a:lstStyle/>
                    <a:p>
                      <a:pPr algn="ctr" fontAlgn="t"/>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b="0" i="0" u="none" strike="noStrike" dirty="0" smtClean="0">
                          <a:solidFill>
                            <a:srgbClr val="000000"/>
                          </a:solidFill>
                          <a:effectLst/>
                          <a:latin typeface="Arial"/>
                        </a:rPr>
                        <a:t>Low Resilience</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b="0" i="0" u="none" strike="noStrike" dirty="0" smtClean="0">
                          <a:solidFill>
                            <a:srgbClr val="000000"/>
                          </a:solidFill>
                          <a:effectLst/>
                          <a:latin typeface="Arial"/>
                        </a:rPr>
                        <a:t>Normal or higher resilience</a:t>
                      </a:r>
                      <a:endParaRPr lang="en-US" sz="1800" b="0" i="0" u="none" strike="noStrike" dirty="0">
                        <a:solidFill>
                          <a:srgbClr val="000000"/>
                        </a:solidFill>
                        <a:effectLst/>
                        <a:latin typeface="Arial"/>
                      </a:endParaRPr>
                    </a:p>
                  </a:txBody>
                  <a:tcPr marL="9525" marR="9525" marT="9525" marB="0" anchor="ctr"/>
                </a:tc>
              </a:tr>
              <a:tr h="598291">
                <a:tc>
                  <a:txBody>
                    <a:bodyPr/>
                    <a:lstStyle/>
                    <a:p>
                      <a:pPr algn="ctr" fontAlgn="t"/>
                      <a:r>
                        <a:rPr lang="en-US" sz="1800" b="0" i="0" u="none" strike="noStrike" dirty="0" smtClean="0">
                          <a:solidFill>
                            <a:schemeClr val="dk1"/>
                          </a:solidFill>
                          <a:effectLst/>
                          <a:latin typeface="+mn-lt"/>
                        </a:rPr>
                        <a:t>Median</a:t>
                      </a:r>
                      <a:r>
                        <a:rPr lang="en-US" sz="1800" b="0" i="0" u="none" strike="noStrike" baseline="0" dirty="0" smtClean="0">
                          <a:solidFill>
                            <a:schemeClr val="dk1"/>
                          </a:solidFill>
                          <a:effectLst/>
                          <a:latin typeface="+mn-lt"/>
                        </a:rPr>
                        <a:t> annual income</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u="none" strike="noStrike" dirty="0" smtClean="0">
                          <a:effectLst/>
                        </a:rPr>
                        <a:t>1,800,000</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dirty="0" smtClean="0">
                          <a:effectLst/>
                        </a:rPr>
                        <a:t>2,000,000</a:t>
                      </a:r>
                      <a:endParaRPr lang="en-US" sz="1800" b="0" i="0" u="none" strike="noStrike" dirty="0">
                        <a:solidFill>
                          <a:srgbClr val="000000"/>
                        </a:solidFill>
                        <a:effectLst/>
                        <a:latin typeface="Arial"/>
                      </a:endParaRPr>
                    </a:p>
                  </a:txBody>
                  <a:tcPr marL="9525" marR="9525" marT="9525" marB="0" anchor="ctr"/>
                </a:tc>
              </a:tr>
              <a:tr h="582809">
                <a:tc>
                  <a:txBody>
                    <a:bodyPr/>
                    <a:lstStyle/>
                    <a:p>
                      <a:pPr algn="ctr" fontAlgn="t"/>
                      <a:r>
                        <a:rPr lang="en-US" sz="1800" u="none" strike="noStrike" dirty="0" smtClean="0">
                          <a:effectLst/>
                        </a:rPr>
                        <a:t>% classified as poor</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u="none" strike="noStrike" dirty="0" smtClean="0">
                          <a:effectLst/>
                        </a:rPr>
                        <a:t>26%</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u="none" strike="noStrike" dirty="0" smtClean="0">
                          <a:effectLst/>
                        </a:rPr>
                        <a:t>19%</a:t>
                      </a:r>
                      <a:endParaRPr lang="en-US" sz="1800" b="0" i="0" u="none" strike="noStrike" dirty="0">
                        <a:solidFill>
                          <a:srgbClr val="000000"/>
                        </a:solidFill>
                        <a:effectLst/>
                        <a:latin typeface="Arial"/>
                      </a:endParaRPr>
                    </a:p>
                  </a:txBody>
                  <a:tcPr marL="9525" marR="9525" marT="9525" marB="0" anchor="ctr"/>
                </a:tc>
              </a:tr>
              <a:tr h="582809">
                <a:tc>
                  <a:txBody>
                    <a:bodyPr/>
                    <a:lstStyle/>
                    <a:p>
                      <a:pPr algn="ctr" fontAlgn="t"/>
                      <a:r>
                        <a:rPr lang="en-US" sz="1800" b="0" i="0" u="none" strike="noStrike" dirty="0" smtClean="0">
                          <a:solidFill>
                            <a:srgbClr val="000000"/>
                          </a:solidFill>
                          <a:effectLst/>
                          <a:latin typeface="Arial"/>
                        </a:rPr>
                        <a:t>% of income from casual labour</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b="0" i="0" u="none" strike="noStrike" dirty="0" smtClean="0">
                          <a:solidFill>
                            <a:srgbClr val="000000"/>
                          </a:solidFill>
                          <a:effectLst/>
                          <a:latin typeface="Arial"/>
                        </a:rPr>
                        <a:t>22%</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b="0" i="0" u="none" strike="noStrike" dirty="0" smtClean="0">
                          <a:solidFill>
                            <a:srgbClr val="000000"/>
                          </a:solidFill>
                          <a:effectLst/>
                          <a:latin typeface="Arial"/>
                        </a:rPr>
                        <a:t>15%</a:t>
                      </a:r>
                      <a:endParaRPr lang="en-US" sz="1800" b="0" i="0" u="none" strike="noStrike" dirty="0">
                        <a:solidFill>
                          <a:srgbClr val="000000"/>
                        </a:solidFill>
                        <a:effectLst/>
                        <a:latin typeface="Arial"/>
                      </a:endParaRPr>
                    </a:p>
                  </a:txBody>
                  <a:tcPr marL="9525" marR="9525" marT="9525" marB="0" anchor="ctr"/>
                </a:tc>
              </a:tr>
              <a:tr h="582809">
                <a:tc>
                  <a:txBody>
                    <a:bodyPr/>
                    <a:lstStyle/>
                    <a:p>
                      <a:pPr algn="ctr" fontAlgn="t"/>
                      <a:r>
                        <a:rPr lang="en-US" sz="1800" b="0" i="0" u="none" strike="noStrike" dirty="0" smtClean="0">
                          <a:solidFill>
                            <a:srgbClr val="000000"/>
                          </a:solidFill>
                          <a:effectLst/>
                          <a:latin typeface="Arial"/>
                        </a:rPr>
                        <a:t>% income from non-agricultural</a:t>
                      </a:r>
                      <a:r>
                        <a:rPr lang="en-US" sz="1800" b="0" i="0" u="none" strike="noStrike" baseline="0" dirty="0" smtClean="0">
                          <a:solidFill>
                            <a:srgbClr val="000000"/>
                          </a:solidFill>
                          <a:effectLst/>
                          <a:latin typeface="Arial"/>
                        </a:rPr>
                        <a:t> source</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b="0" i="0" u="none" strike="noStrike" dirty="0" smtClean="0">
                          <a:solidFill>
                            <a:srgbClr val="000000"/>
                          </a:solidFill>
                          <a:effectLst/>
                          <a:latin typeface="Arial"/>
                        </a:rPr>
                        <a:t>64%</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b="0" i="0" u="none" strike="noStrike" dirty="0" smtClean="0">
                          <a:solidFill>
                            <a:srgbClr val="000000"/>
                          </a:solidFill>
                          <a:effectLst/>
                          <a:latin typeface="Arial"/>
                        </a:rPr>
                        <a:t>56%</a:t>
                      </a:r>
                      <a:endParaRPr lang="en-US" sz="18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3769233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and Gender, Disability</a:t>
            </a:r>
            <a:endParaRPr lang="en-US" dirty="0"/>
          </a:p>
        </p:txBody>
      </p:sp>
      <p:sp>
        <p:nvSpPr>
          <p:cNvPr id="3" name="Content Placeholder 2"/>
          <p:cNvSpPr>
            <a:spLocks noGrp="1"/>
          </p:cNvSpPr>
          <p:nvPr>
            <p:ph sz="quarter"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3215659266"/>
              </p:ext>
            </p:extLst>
          </p:nvPr>
        </p:nvGraphicFramePr>
        <p:xfrm>
          <a:off x="533401" y="2133600"/>
          <a:ext cx="8077200" cy="2945009"/>
        </p:xfrm>
        <a:graphic>
          <a:graphicData uri="http://schemas.openxmlformats.org/drawingml/2006/table">
            <a:tbl>
              <a:tblPr>
                <a:tableStyleId>{5C22544A-7EE6-4342-B048-85BDC9FD1C3A}</a:tableStyleId>
              </a:tblPr>
              <a:tblGrid>
                <a:gridCol w="2354773"/>
                <a:gridCol w="2913884"/>
                <a:gridCol w="2808543"/>
              </a:tblGrid>
              <a:tr h="598291">
                <a:tc>
                  <a:txBody>
                    <a:bodyPr/>
                    <a:lstStyle/>
                    <a:p>
                      <a:pPr algn="ctr" fontAlgn="t"/>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b="0" i="0" u="none" strike="noStrike" dirty="0" smtClean="0">
                          <a:solidFill>
                            <a:srgbClr val="000000"/>
                          </a:solidFill>
                          <a:effectLst/>
                          <a:latin typeface="Arial"/>
                        </a:rPr>
                        <a:t>Low Resilience</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b="0" i="0" u="none" strike="noStrike" dirty="0" smtClean="0">
                          <a:solidFill>
                            <a:srgbClr val="000000"/>
                          </a:solidFill>
                          <a:effectLst/>
                          <a:latin typeface="Arial"/>
                        </a:rPr>
                        <a:t>Food insecurity</a:t>
                      </a:r>
                      <a:endParaRPr lang="en-US" sz="1800" b="0" i="0" u="none" strike="noStrike" dirty="0">
                        <a:solidFill>
                          <a:srgbClr val="000000"/>
                        </a:solidFill>
                        <a:effectLst/>
                        <a:latin typeface="Arial"/>
                      </a:endParaRPr>
                    </a:p>
                  </a:txBody>
                  <a:tcPr marL="9525" marR="9525" marT="9525" marB="0" anchor="ctr"/>
                </a:tc>
              </a:tr>
              <a:tr h="598291">
                <a:tc>
                  <a:txBody>
                    <a:bodyPr/>
                    <a:lstStyle/>
                    <a:p>
                      <a:pPr algn="ctr" fontAlgn="t"/>
                      <a:r>
                        <a:rPr lang="en-US" sz="1800" b="0" i="0" u="none" strike="noStrike" dirty="0" smtClean="0">
                          <a:solidFill>
                            <a:schemeClr val="dk1"/>
                          </a:solidFill>
                          <a:effectLst/>
                          <a:latin typeface="+mn-lt"/>
                        </a:rPr>
                        <a:t>Male Headed</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b="0" i="0" u="none" strike="noStrike" dirty="0" smtClean="0">
                          <a:solidFill>
                            <a:srgbClr val="000000"/>
                          </a:solidFill>
                          <a:effectLst/>
                          <a:latin typeface="Arial"/>
                        </a:rPr>
                        <a:t>18.8%</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b="0" i="0" u="none" strike="noStrike" dirty="0" smtClean="0">
                          <a:solidFill>
                            <a:srgbClr val="000000"/>
                          </a:solidFill>
                          <a:effectLst/>
                          <a:latin typeface="Arial"/>
                        </a:rPr>
                        <a:t>2%</a:t>
                      </a:r>
                      <a:endParaRPr lang="en-US" sz="1800" b="0" i="0" u="none" strike="noStrike" dirty="0">
                        <a:solidFill>
                          <a:srgbClr val="000000"/>
                        </a:solidFill>
                        <a:effectLst/>
                        <a:latin typeface="Arial"/>
                      </a:endParaRPr>
                    </a:p>
                  </a:txBody>
                  <a:tcPr marL="9525" marR="9525" marT="9525" marB="0" anchor="ctr"/>
                </a:tc>
              </a:tr>
              <a:tr h="582809">
                <a:tc>
                  <a:txBody>
                    <a:bodyPr/>
                    <a:lstStyle/>
                    <a:p>
                      <a:pPr algn="ctr" fontAlgn="t"/>
                      <a:r>
                        <a:rPr lang="en-US" sz="1800" u="none" strike="noStrike" dirty="0" smtClean="0">
                          <a:effectLst/>
                        </a:rPr>
                        <a:t>Female Headed</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b="0" i="0" u="none" strike="noStrike" dirty="0" smtClean="0">
                          <a:solidFill>
                            <a:srgbClr val="000000"/>
                          </a:solidFill>
                          <a:effectLst/>
                          <a:latin typeface="Arial"/>
                        </a:rPr>
                        <a:t>23%</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b="0" i="0" u="none" strike="noStrike" dirty="0" smtClean="0">
                          <a:solidFill>
                            <a:srgbClr val="000000"/>
                          </a:solidFill>
                          <a:effectLst/>
                          <a:latin typeface="Arial"/>
                        </a:rPr>
                        <a:t>3%</a:t>
                      </a:r>
                      <a:endParaRPr lang="en-US" sz="1800" b="0" i="0" u="none" strike="noStrike" dirty="0">
                        <a:solidFill>
                          <a:srgbClr val="000000"/>
                        </a:solidFill>
                        <a:effectLst/>
                        <a:latin typeface="Arial"/>
                      </a:endParaRPr>
                    </a:p>
                  </a:txBody>
                  <a:tcPr marL="9525" marR="9525" marT="9525" marB="0" anchor="ctr"/>
                </a:tc>
              </a:tr>
              <a:tr h="582809">
                <a:tc>
                  <a:txBody>
                    <a:bodyPr/>
                    <a:lstStyle/>
                    <a:p>
                      <a:pPr algn="ctr" fontAlgn="t"/>
                      <a:r>
                        <a:rPr lang="en-US" sz="1800" b="0" i="0" u="none" strike="noStrike" dirty="0" smtClean="0">
                          <a:solidFill>
                            <a:srgbClr val="000000"/>
                          </a:solidFill>
                          <a:effectLst/>
                          <a:latin typeface="Arial"/>
                        </a:rPr>
                        <a:t>No PwD</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b="0" i="0" u="none" strike="noStrike" dirty="0" smtClean="0">
                          <a:solidFill>
                            <a:srgbClr val="000000"/>
                          </a:solidFill>
                          <a:effectLst/>
                          <a:latin typeface="Arial"/>
                        </a:rPr>
                        <a:t>19%</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b="0" i="0" u="none" strike="noStrike" dirty="0" smtClean="0">
                          <a:solidFill>
                            <a:srgbClr val="000000"/>
                          </a:solidFill>
                          <a:effectLst/>
                          <a:latin typeface="Arial"/>
                        </a:rPr>
                        <a:t>2%</a:t>
                      </a:r>
                      <a:endParaRPr lang="en-US" sz="1800" b="0" i="0" u="none" strike="noStrike" dirty="0">
                        <a:solidFill>
                          <a:srgbClr val="000000"/>
                        </a:solidFill>
                        <a:effectLst/>
                        <a:latin typeface="Arial"/>
                      </a:endParaRPr>
                    </a:p>
                  </a:txBody>
                  <a:tcPr marL="9525" marR="9525" marT="9525" marB="0" anchor="ctr"/>
                </a:tc>
              </a:tr>
              <a:tr h="582809">
                <a:tc>
                  <a:txBody>
                    <a:bodyPr/>
                    <a:lstStyle/>
                    <a:p>
                      <a:pPr algn="ctr" fontAlgn="t"/>
                      <a:r>
                        <a:rPr lang="en-US" sz="1800" b="0" i="0" u="none" strike="noStrike" dirty="0" smtClean="0">
                          <a:solidFill>
                            <a:srgbClr val="000000"/>
                          </a:solidFill>
                          <a:effectLst/>
                          <a:latin typeface="Arial"/>
                        </a:rPr>
                        <a:t>One or more PwD</a:t>
                      </a:r>
                      <a:endParaRPr lang="en-US" sz="1800" b="0" i="0" u="none" strike="noStrike" dirty="0">
                        <a:solidFill>
                          <a:srgbClr val="000000"/>
                        </a:solidFill>
                        <a:effectLst/>
                        <a:latin typeface="Arial"/>
                      </a:endParaRPr>
                    </a:p>
                  </a:txBody>
                  <a:tcPr marL="9525" marR="9525" marT="9525" marB="0"/>
                </a:tc>
                <a:tc>
                  <a:txBody>
                    <a:bodyPr/>
                    <a:lstStyle/>
                    <a:p>
                      <a:pPr algn="ctr" fontAlgn="ctr"/>
                      <a:r>
                        <a:rPr lang="en-US" sz="1800" b="0" i="0" u="none" strike="noStrike" dirty="0" smtClean="0">
                          <a:solidFill>
                            <a:srgbClr val="000000"/>
                          </a:solidFill>
                          <a:effectLst/>
                          <a:latin typeface="Arial"/>
                        </a:rPr>
                        <a:t>22.3%</a:t>
                      </a:r>
                      <a:endParaRPr lang="en-US" sz="1800" b="0" i="0" u="none" strike="noStrike" dirty="0">
                        <a:solidFill>
                          <a:srgbClr val="000000"/>
                        </a:solidFill>
                        <a:effectLst/>
                        <a:latin typeface="Arial"/>
                      </a:endParaRPr>
                    </a:p>
                  </a:txBody>
                  <a:tcPr marL="9525" marR="9525" marT="9525" marB="0" anchor="ctr"/>
                </a:tc>
                <a:tc>
                  <a:txBody>
                    <a:bodyPr/>
                    <a:lstStyle/>
                    <a:p>
                      <a:pPr algn="ctr" fontAlgn="ctr"/>
                      <a:r>
                        <a:rPr lang="en-US" sz="1800" b="0" i="0" u="none" strike="noStrike" dirty="0" smtClean="0">
                          <a:solidFill>
                            <a:srgbClr val="000000"/>
                          </a:solidFill>
                          <a:effectLst/>
                          <a:latin typeface="Arial"/>
                        </a:rPr>
                        <a:t>4%</a:t>
                      </a:r>
                      <a:endParaRPr lang="en-US" sz="18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264835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Protection and Resilience</a:t>
            </a:r>
            <a:endParaRPr lang="en-US" dirty="0"/>
          </a:p>
        </p:txBody>
      </p:sp>
      <p:sp>
        <p:nvSpPr>
          <p:cNvPr id="3" name="Content Placeholder 2"/>
          <p:cNvSpPr>
            <a:spLocks noGrp="1"/>
          </p:cNvSpPr>
          <p:nvPr>
            <p:ph sz="quarter" idx="1"/>
          </p:nvPr>
        </p:nvSpPr>
        <p:spPr/>
        <p:txBody>
          <a:bodyPr/>
          <a:lstStyle/>
          <a:p>
            <a:r>
              <a:rPr lang="en-US" dirty="0" smtClean="0"/>
              <a:t>Social protection increases resilience by reducing the need for erosive coping (like high-interest loans for consumption)</a:t>
            </a:r>
          </a:p>
          <a:p>
            <a:r>
              <a:rPr lang="en-US" dirty="0" smtClean="0"/>
              <a:t>Social protection increases resilience by reducing food insecurity, improving long-term health and development</a:t>
            </a:r>
          </a:p>
          <a:p>
            <a:r>
              <a:rPr lang="en-US" dirty="0" smtClean="0"/>
              <a:t>Social protection increases resilience by addressing vulnerabilities</a:t>
            </a:r>
            <a:endParaRPr lang="en-US" dirty="0"/>
          </a:p>
        </p:txBody>
      </p:sp>
    </p:spTree>
    <p:extLst>
      <p:ext uri="{BB962C8B-B14F-4D97-AF65-F5344CB8AC3E}">
        <p14:creationId xmlns:p14="http://schemas.microsoft.com/office/powerpoint/2010/main" val="30084477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146</TotalTime>
  <Words>1421</Words>
  <Application>Microsoft Office PowerPoint</Application>
  <PresentationFormat>On-screen Show (4:3)</PresentationFormat>
  <Paragraphs>120</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Social Protection, Nutrition and Resilience</vt:lpstr>
      <vt:lpstr>Resilience</vt:lpstr>
      <vt:lpstr>Building future resilience</vt:lpstr>
      <vt:lpstr>PowerPoint Presentation</vt:lpstr>
      <vt:lpstr>Food security in households with children</vt:lpstr>
      <vt:lpstr>Resilience in Households with children</vt:lpstr>
      <vt:lpstr>Resilience in Households with young children</vt:lpstr>
      <vt:lpstr>Resilience and Gender, Disability</vt:lpstr>
      <vt:lpstr>Social Protection and Resilience</vt:lpstr>
      <vt:lpstr>Aspects of social protection</vt:lpstr>
      <vt:lpstr>PowerPoint Presentation</vt:lpstr>
      <vt:lpstr>Social Protection for all, and by all</vt:lpstr>
      <vt:lpstr>MCCT-Chin: A Tool for Promoting Resilience </vt:lpstr>
      <vt:lpstr>MCCT-Chin: A Tool for Promoting Resilience -2</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Protection, Nutrition and Resilience</dc:title>
  <dc:creator>Asus</dc:creator>
  <cp:lastModifiedBy>user</cp:lastModifiedBy>
  <cp:revision>17</cp:revision>
  <dcterms:created xsi:type="dcterms:W3CDTF">2016-10-26T03:11:37Z</dcterms:created>
  <dcterms:modified xsi:type="dcterms:W3CDTF">2016-10-30T07:34:45Z</dcterms:modified>
</cp:coreProperties>
</file>